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285" r:id="rId4"/>
    <p:sldId id="288" r:id="rId5"/>
    <p:sldId id="286" r:id="rId6"/>
    <p:sldId id="265" r:id="rId7"/>
    <p:sldId id="266" r:id="rId8"/>
    <p:sldId id="274" r:id="rId9"/>
    <p:sldId id="270" r:id="rId10"/>
    <p:sldId id="272" r:id="rId11"/>
    <p:sldId id="267" r:id="rId12"/>
    <p:sldId id="269" r:id="rId13"/>
    <p:sldId id="280" r:id="rId14"/>
    <p:sldId id="281" r:id="rId15"/>
    <p:sldId id="282" r:id="rId16"/>
    <p:sldId id="283" r:id="rId17"/>
    <p:sldId id="284" r:id="rId18"/>
    <p:sldId id="27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F2EE2E-EC4C-4DA6-B5A9-3677D372B0FE}">
          <p14:sldIdLst>
            <p14:sldId id="256"/>
          </p14:sldIdLst>
        </p14:section>
        <p14:section name="Untitled Section" id="{497E3A49-1475-4316-A728-A7EED97F5C98}">
          <p14:sldIdLst>
            <p14:sldId id="263"/>
            <p14:sldId id="285"/>
            <p14:sldId id="288"/>
            <p14:sldId id="286"/>
            <p14:sldId id="265"/>
            <p14:sldId id="266"/>
            <p14:sldId id="274"/>
            <p14:sldId id="270"/>
            <p14:sldId id="272"/>
            <p14:sldId id="267"/>
            <p14:sldId id="269"/>
            <p14:sldId id="280"/>
            <p14:sldId id="281"/>
            <p14:sldId id="282"/>
            <p14:sldId id="283"/>
            <p14:sldId id="284"/>
            <p14:sldId id="279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. Firouz Mohd Mustapa" initials="MFM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3467" autoAdjust="0"/>
  </p:normalViewPr>
  <p:slideViewPr>
    <p:cSldViewPr>
      <p:cViewPr varScale="1">
        <p:scale>
          <a:sx n="130" d="100"/>
          <a:sy n="130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708E9-CA3B-411F-960D-2E09DCAEA61C}" type="datetimeFigureOut">
              <a:rPr lang="en-GB" smtClean="0"/>
              <a:t>04/01/2016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5CBE1-550D-465B-909F-C36BD5093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806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5CBE1-550D-465B-909F-C36BD5093BA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699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5CBE1-550D-465B-909F-C36BD5093BA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605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900" smtClean="0">
                <a:latin typeface="Arial" panose="020B0604020202020204" pitchFamily="34" charset="0"/>
                <a:cs typeface="Arial" panose="020B0604020202020204" pitchFamily="34" charset="0"/>
              </a:rPr>
              <a:t>Boxplots: the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mean is denoted by the horizontal </a:t>
            </a:r>
            <a:r>
              <a:rPr lang="en-GB" sz="9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line; regional sample medians are denoted by red dots with blue outline; lower or upper quartiles are denoted by ‘whiskers’; outliers are denoted by blue dots; high median values </a:t>
            </a:r>
            <a:r>
              <a:rPr lang="en-GB" sz="9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indicate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widespread alignment with the standard; small interquartile ranges indicate little variation in practice within the region.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5CBE1-550D-465B-909F-C36BD5093BA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4777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840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598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98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12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94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40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67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23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609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900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655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6EE59-CD49-4728-82EC-771CB7FCA961}" type="datetimeFigureOut">
              <a:rPr lang="en-GB" smtClean="0"/>
              <a:t>04/01/2016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AAE5C-DF5B-4C5E-9183-BEDBE6BCFA8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23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cg5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45582"/>
            <a:ext cx="9144000" cy="1611610"/>
          </a:xfrm>
        </p:spPr>
        <p:txBody>
          <a:bodyPr>
            <a:no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British Association of Dermatologists </a:t>
            </a:r>
            <a:b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Clinical Audit Programme 2015:</a:t>
            </a:r>
            <a:b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Atopic eczema in children (NICE </a:t>
            </a:r>
            <a:r>
              <a:rPr lang="en-GB" sz="2800" b="1" smtClean="0">
                <a:latin typeface="Arial" panose="020B0604020202020204" pitchFamily="34" charset="0"/>
                <a:cs typeface="Arial" panose="020B0604020202020204" pitchFamily="34" charset="0"/>
              </a:rPr>
              <a:t>CG57</a:t>
            </a:r>
            <a:r>
              <a:rPr lang="en-GB" sz="2800" b="1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817" y="1667008"/>
            <a:ext cx="1884040" cy="168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3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60040" y="44624"/>
            <a:ext cx="838842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Assessment of trigger factors at initial consultation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38127" y="483406"/>
            <a:ext cx="3832250" cy="2787091"/>
            <a:chOff x="2638127" y="483406"/>
            <a:chExt cx="3832250" cy="2787091"/>
          </a:xfrm>
        </p:grpSpPr>
        <p:pic>
          <p:nvPicPr>
            <p:cNvPr id="4098" name="Picture 2" descr="S:\AUDITS\BAD NATIONAL AUDITS\2015 - Paediatric eczema (NICE)\Data and analyses\Graphs\Triggers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127" y="483406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813013" y="1717480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to having recorded assessment of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trigger factors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for each patient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at initial 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consultation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90599" y="3306204"/>
            <a:ext cx="4327305" cy="3147131"/>
            <a:chOff x="2390599" y="3306204"/>
            <a:chExt cx="4327305" cy="3147131"/>
          </a:xfrm>
        </p:grpSpPr>
        <p:grpSp>
          <p:nvGrpSpPr>
            <p:cNvPr id="3" name="Group 2"/>
            <p:cNvGrpSpPr>
              <a:grpSpLocks noChangeAspect="1"/>
            </p:cNvGrpSpPr>
            <p:nvPr/>
          </p:nvGrpSpPr>
          <p:grpSpPr>
            <a:xfrm>
              <a:off x="2390599" y="3306204"/>
              <a:ext cx="4327305" cy="3147131"/>
              <a:chOff x="2638127" y="3573016"/>
              <a:chExt cx="3832250" cy="2787091"/>
            </a:xfrm>
          </p:grpSpPr>
          <p:pic>
            <p:nvPicPr>
              <p:cNvPr id="4099" name="Picture 3" descr="S:\AUDITS\BAD NATIONAL AUDITS\2015 - Paediatric eczema (NICE)\Data and analyses\Graphs\Triggers boxplot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8127" y="3573016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427984" y="6079037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n=884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2842583" y="5186227"/>
              <a:ext cx="3751251" cy="200065"/>
              <a:chOff x="556677" y="5141347"/>
              <a:chExt cx="3751251" cy="200065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55667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29/46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87476" y="5141349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123/169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07675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46/50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28576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120/170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572833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91/134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86935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27/40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11634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47/59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36973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53/70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63812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58/70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89009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31/40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13184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93/120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42548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28/38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657414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81/180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93571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57/78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191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38127" y="484623"/>
            <a:ext cx="3832250" cy="2787091"/>
            <a:chOff x="2638127" y="498051"/>
            <a:chExt cx="3832250" cy="2787091"/>
          </a:xfrm>
        </p:grpSpPr>
        <p:pic>
          <p:nvPicPr>
            <p:cNvPr id="5122" name="Picture 2" descr="S:\AUDITS\BAD NATIONAL AUDITS\2015 - Paediatric eczema (NICE)\Data and analyses\Graphs\SteppedCare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127" y="498051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813013" y="1776180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itel 1"/>
          <p:cNvSpPr txBox="1">
            <a:spLocks/>
          </p:cNvSpPr>
          <p:nvPr/>
        </p:nvSpPr>
        <p:spPr>
          <a:xfrm>
            <a:off x="35496" y="44624"/>
            <a:ext cx="9073008" cy="45342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Management approach according to stepped-care plan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to having recorded a management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approach according to the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stepped-care plan,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94011" y="3306205"/>
            <a:ext cx="4320481" cy="3142167"/>
            <a:chOff x="2394011" y="3306205"/>
            <a:chExt cx="4320481" cy="3142167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2394011" y="3306205"/>
              <a:ext cx="4320481" cy="3142167"/>
              <a:chOff x="2643684" y="3501008"/>
              <a:chExt cx="3832250" cy="2787091"/>
            </a:xfrm>
          </p:grpSpPr>
          <p:pic>
            <p:nvPicPr>
              <p:cNvPr id="5123" name="Picture 3" descr="S:\AUDITS\BAD NATIONAL AUDITS\2015 - Paediatric eczema (NICE)\Data and analyses\Graphs\SteppedCare boxplot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3684" y="3501008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427984" y="5949280"/>
                <a:ext cx="57259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n=1173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2842583" y="5180617"/>
              <a:ext cx="3768081" cy="200065"/>
              <a:chOff x="556677" y="5141347"/>
              <a:chExt cx="3768081" cy="20006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55667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45/46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70646" y="5141349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151/169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7675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50/50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28576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142/170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72833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131/134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86935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34/40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11634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53/59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36973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67/70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63812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69/70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89009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126230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109/120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43109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646194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171/180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95254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75/78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5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Prescription of leave-on emollients (250-500 g weekly)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55875" y="476672"/>
            <a:ext cx="3832250" cy="2787091"/>
            <a:chOff x="2655875" y="836712"/>
            <a:chExt cx="3832250" cy="2787091"/>
          </a:xfrm>
        </p:grpSpPr>
        <p:pic>
          <p:nvPicPr>
            <p:cNvPr id="6146" name="Picture 2" descr="S:\AUDITS\BAD NATIONAL AUDITS\2015 - Paediatric eczema (NICE)\Data and analyses\Graphs\Emollients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83671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813013" y="2114841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to having recorded prescription of leave-on emollients in quantities of 250-500 g per week for each patient,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421305" y="3306206"/>
            <a:ext cx="4301390" cy="3128284"/>
            <a:chOff x="2421305" y="3306206"/>
            <a:chExt cx="4301390" cy="3128284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2421305" y="3306206"/>
              <a:ext cx="4301390" cy="3128284"/>
              <a:chOff x="2655875" y="3717032"/>
              <a:chExt cx="3832250" cy="2787091"/>
            </a:xfrm>
          </p:grpSpPr>
          <p:pic>
            <p:nvPicPr>
              <p:cNvPr id="6147" name="Picture 3" descr="S:\AUDITS\BAD NATIONAL AUDITS\2015 - Paediatric eczema (NICE)\Data and analyses\Graphs\Emollients boxplot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5875" y="3717032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499992" y="6223430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n=667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2853803" y="5175007"/>
              <a:ext cx="3740031" cy="200065"/>
              <a:chOff x="556677" y="5141347"/>
              <a:chExt cx="3740031" cy="20006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55667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98696" y="5141349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89/169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7675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50/50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29698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105/170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89663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95/134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85813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21/40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11634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14/59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36973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39/70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63251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30/70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912531" y="5141355"/>
                <a:ext cx="33054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12623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47/120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41426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18/38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646194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89/180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92449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53/78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73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Moderate steroids on face and neck &gt;5 days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55875" y="476672"/>
            <a:ext cx="3832250" cy="2787091"/>
            <a:chOff x="2655875" y="908720"/>
            <a:chExt cx="3832250" cy="2787091"/>
          </a:xfrm>
        </p:grpSpPr>
        <p:pic>
          <p:nvPicPr>
            <p:cNvPr id="7170" name="Picture 2" descr="S:\AUDITS\BAD NATIONAL AUDITS\2015 - Paediatric eczema (NICE)\Data and analyses\Graphs\ModSteroids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908720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798083" y="2186849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“No” responses to having recorded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the use of moderate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potency topical corticosteroids on the face and neck for more than 5 days between the last two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visits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for each patient,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421305" y="3306205"/>
            <a:ext cx="4301389" cy="3128283"/>
            <a:chOff x="2421305" y="3306205"/>
            <a:chExt cx="4301389" cy="3128283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2421305" y="3306205"/>
              <a:ext cx="4301389" cy="3128283"/>
              <a:chOff x="2655875" y="3789040"/>
              <a:chExt cx="3832250" cy="2787091"/>
            </a:xfrm>
          </p:grpSpPr>
          <p:pic>
            <p:nvPicPr>
              <p:cNvPr id="7171" name="Picture 3" descr="S:\AUDITS\BAD NATIONAL AUDITS\2015 - Paediatric eczema (NICE)\Data and analyses\Graphs\ModSteroids boxplot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5875" y="3789040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499992" y="6237312"/>
                <a:ext cx="57259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n=1003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2859413" y="5175007"/>
              <a:ext cx="3751251" cy="200065"/>
              <a:chOff x="556677" y="5141347"/>
              <a:chExt cx="3751251" cy="20006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55667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44/46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87476" y="5141349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134/169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7675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34/50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28015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105/170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61613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106/134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86935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11634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55/59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36973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61/70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63812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65/70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89009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32/40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13184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84/120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41426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35/38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634974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158/180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93571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52/78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56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Moderate/potent steroids on vulnerable areas &gt;7-14 days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55875" y="476672"/>
            <a:ext cx="3832250" cy="2787091"/>
            <a:chOff x="2655875" y="836712"/>
            <a:chExt cx="3832250" cy="2787091"/>
          </a:xfrm>
        </p:grpSpPr>
        <p:pic>
          <p:nvPicPr>
            <p:cNvPr id="8194" name="Picture 2" descr="S:\AUDITS\BAD NATIONAL AUDITS\2015 - Paediatric eczema (NICE)\Data and analyses\Graphs\ModPotSteroids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83671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813013" y="2114841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mean percentage of “No” responses to having recorded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the use of moderate or potent topical corticosteroids on vulnerable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areas for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more than 14 days between the last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two visits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for each patient, per hospital in each region.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46058" y="3306206"/>
            <a:ext cx="4286182" cy="3169592"/>
            <a:chOff x="2446058" y="3306206"/>
            <a:chExt cx="4286182" cy="3169592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2446058" y="3306206"/>
              <a:ext cx="4286182" cy="3169592"/>
              <a:chOff x="2655875" y="3717032"/>
              <a:chExt cx="3832250" cy="2787091"/>
            </a:xfrm>
          </p:grpSpPr>
          <p:pic>
            <p:nvPicPr>
              <p:cNvPr id="8195" name="Picture 3" descr="S:\AUDITS\BAD NATIONAL AUDITS\2015 - Paediatric eczema (NICE)\Data and analyses\Graphs\ModPotSteroids boxplot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5875" y="3717032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427984" y="6165304"/>
                <a:ext cx="57259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n=1048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2848193" y="5203057"/>
              <a:ext cx="3773691" cy="200065"/>
              <a:chOff x="556677" y="5141347"/>
              <a:chExt cx="3773691" cy="20006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55667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46/46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76256" y="5141349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136/169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7675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28576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112/170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72833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113/134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86935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40/40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12195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56/59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37534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63/70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64373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66/70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89570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30/40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13745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91/120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42548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29/38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646194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157/180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95815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71/78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04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Very potent steroids in the absence of specialist care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55875" y="476672"/>
            <a:ext cx="3832250" cy="2787091"/>
            <a:chOff x="2655875" y="476672"/>
            <a:chExt cx="3832250" cy="2787091"/>
          </a:xfrm>
        </p:grpSpPr>
        <p:pic>
          <p:nvPicPr>
            <p:cNvPr id="9218" name="Picture 2" descr="S:\AUDITS\BAD NATIONAL AUDITS\2015 - Paediatric eczema (NICE)\Data and analyses\Graphs\VPotentSteroids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47667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813013" y="1717480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mean percentage of “No” responses to having recorded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the use of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very potent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topical corticosteroids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absence of specialist care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for each patient, per hospital in each region.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08347" y="3306204"/>
            <a:ext cx="4327305" cy="3147131"/>
            <a:chOff x="2408347" y="3306204"/>
            <a:chExt cx="4327305" cy="3147131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2408347" y="3306204"/>
              <a:ext cx="4327305" cy="3147131"/>
              <a:chOff x="2655875" y="3429000"/>
              <a:chExt cx="3832250" cy="2787091"/>
            </a:xfrm>
          </p:grpSpPr>
          <p:pic>
            <p:nvPicPr>
              <p:cNvPr id="9219" name="Picture 3" descr="S:\AUDITS\BAD NATIONAL AUDITS\2015 - Paediatric eczema (NICE)\Data and analyses\Graphs\VPotentSteroids boxplot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5875" y="3429000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499992" y="5877272"/>
                <a:ext cx="57259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n=1152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2859413" y="5186227"/>
              <a:ext cx="3762471" cy="200065"/>
              <a:chOff x="556677" y="5141347"/>
              <a:chExt cx="3762471" cy="20006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55667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46/46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81866" y="5141349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153/169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7675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42/50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28015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157/170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56003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116/134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85252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29/40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11634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55/59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37534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70/70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63812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65/70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89009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109400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106/120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42548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657414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166/180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94693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71/78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825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Appropriate referral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55875" y="476672"/>
            <a:ext cx="3832250" cy="2787091"/>
            <a:chOff x="2655875" y="476672"/>
            <a:chExt cx="3832250" cy="2787091"/>
          </a:xfrm>
        </p:grpSpPr>
        <p:pic>
          <p:nvPicPr>
            <p:cNvPr id="10242" name="Picture 2" descr="S:\AUDITS\BAD NATIONAL AUDITS\2015 - Paediatric eczema (NICE)\Data and analyses\Graphs\Referral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47667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813013" y="1717480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2347059" y="3270703"/>
            <a:ext cx="4449882" cy="3178647"/>
            <a:chOff x="2590061" y="3338500"/>
            <a:chExt cx="3963877" cy="2900038"/>
          </a:xfrm>
        </p:grpSpPr>
        <p:pic>
          <p:nvPicPr>
            <p:cNvPr id="10244" name="Picture 4" descr="S:\AUDITS\BAD NATIONAL AUDITS\2015 - Paediatric eczema (NICE)\Data and analyses\Graphs\Referral boxplot.e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061" y="3338500"/>
              <a:ext cx="3963877" cy="2900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499992" y="5877272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n=1168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feld 4"/>
          <p:cNvSpPr txBox="1"/>
          <p:nvPr/>
        </p:nvSpPr>
        <p:spPr>
          <a:xfrm>
            <a:off x="212508" y="6413266"/>
            <a:ext cx="8679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to having recorded an appropriate referral for each patient,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848193" y="5158177"/>
            <a:ext cx="3779301" cy="200065"/>
            <a:chOff x="556677" y="5141347"/>
            <a:chExt cx="3779301" cy="200065"/>
          </a:xfrm>
        </p:grpSpPr>
        <p:sp>
          <p:nvSpPr>
            <p:cNvPr id="27" name="TextBox 26"/>
            <p:cNvSpPr txBox="1"/>
            <p:nvPr/>
          </p:nvSpPr>
          <p:spPr>
            <a:xfrm>
              <a:off x="556677" y="5141347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43/46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7476" y="5141349"/>
              <a:ext cx="45557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162/169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076754" y="5141350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50/50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85766" y="5141351"/>
              <a:ext cx="45557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146/170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72833" y="5141357"/>
              <a:ext cx="45557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129/134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869356" y="5141357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32/40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27562" y="5141352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52/59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386560" y="5141353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67/70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654957" y="5141354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58/70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12531" y="5141355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40/40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143060" y="5141357"/>
              <a:ext cx="45557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109/120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42312" y="5141356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38/38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63024" y="5141357"/>
              <a:ext cx="45557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170/180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963760" y="5141348"/>
              <a:ext cx="3722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72/78</a:t>
              </a:r>
              <a:endParaRPr lang="en-GB" sz="7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26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Late referral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655875" y="476672"/>
            <a:ext cx="3832250" cy="2787091"/>
            <a:chOff x="2655875" y="510302"/>
            <a:chExt cx="3832250" cy="2787091"/>
          </a:xfrm>
        </p:grpSpPr>
        <p:pic>
          <p:nvPicPr>
            <p:cNvPr id="11266" name="Picture 2" descr="S:\AUDITS\BAD NATIONAL AUDITS\2015 - Paediatric eczema (NICE)\Data and analyses\Graphs\LateReferral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51030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813013" y="1717480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feld 4"/>
          <p:cNvSpPr txBox="1"/>
          <p:nvPr/>
        </p:nvSpPr>
        <p:spPr>
          <a:xfrm>
            <a:off x="212508" y="6413266"/>
            <a:ext cx="8679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mean percentage of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“No” responses to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having recorded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a late referral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for each patient, per hospital in each region.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434806" y="3296299"/>
            <a:ext cx="4274388" cy="3108646"/>
            <a:chOff x="2434806" y="3296299"/>
            <a:chExt cx="4274388" cy="3108646"/>
          </a:xfrm>
        </p:grpSpPr>
        <p:grpSp>
          <p:nvGrpSpPr>
            <p:cNvPr id="7" name="Group 6"/>
            <p:cNvGrpSpPr>
              <a:grpSpLocks noChangeAspect="1"/>
            </p:cNvGrpSpPr>
            <p:nvPr/>
          </p:nvGrpSpPr>
          <p:grpSpPr>
            <a:xfrm>
              <a:off x="2434806" y="3296299"/>
              <a:ext cx="4274388" cy="3108646"/>
              <a:chOff x="2655875" y="3429000"/>
              <a:chExt cx="3832250" cy="2787091"/>
            </a:xfrm>
          </p:grpSpPr>
          <p:pic>
            <p:nvPicPr>
              <p:cNvPr id="11267" name="Picture 3" descr="S:\AUDITS\BAD NATIONAL AUDITS\2015 - Paediatric eczema (NICE)\Data and analyses\Graphs\LateReferral boxplot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5875" y="3429000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499992" y="5877272"/>
                <a:ext cx="57259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n=1060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2876243" y="5152567"/>
              <a:ext cx="3717591" cy="200065"/>
              <a:chOff x="556677" y="5141347"/>
              <a:chExt cx="3717591" cy="200065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55667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40/46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70646" y="5141349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148/169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07114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46/50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28015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141/170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561613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120/134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85813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30/40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10512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51/59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35851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63/70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62129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52/70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87326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31/40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11501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94/120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38621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35/38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601314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138/180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90205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71/78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644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7315" y="116632"/>
            <a:ext cx="9144000" cy="49006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2609782" y="692696"/>
            <a:ext cx="3906434" cy="2841043"/>
            <a:chOff x="4716016" y="1772816"/>
            <a:chExt cx="4215475" cy="30658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1772816"/>
              <a:ext cx="4215475" cy="30658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376120" y="3117115"/>
              <a:ext cx="444352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n=98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Availability of a range of unperfumed emollients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7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693140"/>
              </p:ext>
            </p:extLst>
          </p:nvPr>
        </p:nvGraphicFramePr>
        <p:xfrm>
          <a:off x="251520" y="329064"/>
          <a:ext cx="864096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525"/>
                <a:gridCol w="6754435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BAD-BSPD-NICE national audit on atopic eczema in children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Audit contributors</a:t>
                      </a:r>
                      <a:endParaRPr lang="en-GB" sz="12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 and BSPD</a:t>
                      </a:r>
                      <a:r>
                        <a:rPr lang="en-GB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members, with some contributions from non-members and private providers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Leads</a:t>
                      </a:r>
                      <a:endParaRPr lang="en-GB" sz="12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Drs Ali Al-Sharqi, David de Berker, M. Firouz Mohd Mustapa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Audit standards source</a:t>
                      </a:r>
                      <a:endParaRPr lang="en-GB" sz="12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NICE clinical guidelines for the management of atopic eczema in children (CG57)</a:t>
                      </a:r>
                      <a:endParaRPr lang="en-GB" sz="12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Completion date</a:t>
                      </a:r>
                    </a:p>
                  </a:txBody>
                  <a:tcPr marL="54000" marR="5400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March 2015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contributors</a:t>
                      </a:r>
                      <a:endParaRPr lang="en-GB" sz="12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 submissions</a:t>
                      </a:r>
                      <a:r>
                        <a:rPr lang="en-GB" sz="12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en-GB" sz="1200" b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98 </a:t>
                      </a:r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identifiable centres (including 6 private</a:t>
                      </a:r>
                      <a:r>
                        <a:rPr lang="en-GB" sz="12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providers)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Number of patients</a:t>
                      </a:r>
                    </a:p>
                  </a:txBody>
                  <a:tcPr marL="54000" marR="5400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1264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483768" y="3242332"/>
            <a:ext cx="4215475" cy="3065800"/>
            <a:chOff x="173049" y="3273738"/>
            <a:chExt cx="4215475" cy="30658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049" y="3273738"/>
              <a:ext cx="4215475" cy="30658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474993" y="3904456"/>
              <a:ext cx="50847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n=128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6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Age distribution and breakdown of disease severity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4716016" y="1311599"/>
            <a:ext cx="4211960" cy="3063244"/>
            <a:chOff x="2655875" y="836712"/>
            <a:chExt cx="3832250" cy="2787091"/>
          </a:xfrm>
        </p:grpSpPr>
        <p:pic>
          <p:nvPicPr>
            <p:cNvPr id="12290" name="Picture 2" descr="S:\AUDITS\BAD NATIONAL AUDITS\2015 - Paediatric eczema (NICE)\Data and analyses\Graphs\Prevalence mild moderate severe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83671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813013" y="2114841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n=1137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82848" y="1311599"/>
            <a:ext cx="4211960" cy="3063244"/>
            <a:chOff x="4716016" y="3273738"/>
            <a:chExt cx="4211960" cy="306324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3273738"/>
              <a:ext cx="4211960" cy="30632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687616" y="4209842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n=1244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77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Breakdown of treatment regimen by disease severity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2411760" y="620688"/>
            <a:ext cx="4257473" cy="3096344"/>
            <a:chOff x="2655875" y="836712"/>
            <a:chExt cx="3832250" cy="2787091"/>
          </a:xfrm>
        </p:grpSpPr>
        <p:pic>
          <p:nvPicPr>
            <p:cNvPr id="13314" name="Picture 2" descr="S:\AUDITS\BAD NATIONAL AUDITS\2015 - Paediatric eczema (NICE)\Data and analyses\Graphs\Treatment regimen (mild)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83671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813987" y="2114841"/>
              <a:ext cx="50847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n=327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442257" y="3738253"/>
            <a:ext cx="4057735" cy="3003115"/>
            <a:chOff x="611560" y="3789040"/>
            <a:chExt cx="3832250" cy="2787091"/>
          </a:xfrm>
        </p:grpSpPr>
        <p:pic>
          <p:nvPicPr>
            <p:cNvPr id="13315" name="Picture 3" descr="S:\AUDITS\BAD NATIONAL AUDITS\2015 - Paediatric eczema (NICE)\Data and analyses\Graphs\Treatment regimen (moderate) pie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3789040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707904" y="5067169"/>
              <a:ext cx="50847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n=506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4644007" y="3738252"/>
            <a:ext cx="4057735" cy="3003116"/>
            <a:chOff x="4716016" y="3789039"/>
            <a:chExt cx="3832250" cy="2787091"/>
          </a:xfrm>
        </p:grpSpPr>
        <p:pic>
          <p:nvPicPr>
            <p:cNvPr id="13316" name="Picture 4" descr="S:\AUDITS\BAD NATIONAL AUDITS\2015 - Paediatric eczema (NICE)\Data and analyses\Graphs\Treatment regimen (severe) pie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3789039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7812360" y="5067169"/>
              <a:ext cx="50847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n=304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928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2452690" y="706407"/>
            <a:ext cx="4238620" cy="3082633"/>
            <a:chOff x="2655875" y="490383"/>
            <a:chExt cx="3832250" cy="2787091"/>
          </a:xfrm>
        </p:grpSpPr>
        <p:pic>
          <p:nvPicPr>
            <p:cNvPr id="14338" name="Picture 2" descr="S:\AUDITS\BAD NATIONAL AUDITS\2015 - Paediatric eczema (NICE)\Data and analyses\Graphs\Bandages severity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75" y="490383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872852" y="1768512"/>
              <a:ext cx="444352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n=28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itel 1"/>
          <p:cNvSpPr txBox="1">
            <a:spLocks/>
          </p:cNvSpPr>
          <p:nvPr/>
        </p:nvSpPr>
        <p:spPr>
          <a:xfrm>
            <a:off x="0" y="44624"/>
            <a:ext cx="91440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Disease severity of patients receiving emollients with bandages, systemic and phototherapy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469720" y="3810261"/>
            <a:ext cx="4030272" cy="2931107"/>
            <a:chOff x="611560" y="3429000"/>
            <a:chExt cx="3832250" cy="2787091"/>
          </a:xfrm>
        </p:grpSpPr>
        <p:pic>
          <p:nvPicPr>
            <p:cNvPr id="14339" name="Picture 3" descr="S:\AUDITS\BAD NATIONAL AUDITS\2015 - Paediatric eczema (NICE)\Data and analyses\Graphs\Phototherapy severity pie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3429000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851920" y="4707129"/>
              <a:ext cx="444352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n=19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4644008" y="3810261"/>
            <a:ext cx="4030272" cy="2931107"/>
            <a:chOff x="4716016" y="3429000"/>
            <a:chExt cx="3832250" cy="2787091"/>
          </a:xfrm>
        </p:grpSpPr>
        <p:pic>
          <p:nvPicPr>
            <p:cNvPr id="14340" name="Picture 4" descr="S:\AUDITS\BAD NATIONAL AUDITS\2015 - Paediatric eczema (NICE)\Data and analyses\Graphs\Systemic severity pie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3429000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7956376" y="4707129"/>
              <a:ext cx="444352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n=84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67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60040" y="44624"/>
            <a:ext cx="838842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Provision of evidence-based information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127" y="477606"/>
            <a:ext cx="3832250" cy="27870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3013" y="1717480"/>
            <a:ext cx="572593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900" dirty="0" smtClean="0">
                <a:latin typeface="Arial" pitchFamily="34" charset="0"/>
                <a:cs typeface="Arial" pitchFamily="34" charset="0"/>
              </a:rPr>
              <a:t>n=1264</a:t>
            </a:r>
            <a:endParaRPr lang="en-GB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(n=700) and “Yes” with “Partial Yes” responses (n=1057) to having provided evidence-based information to each patient and/or </a:t>
            </a:r>
            <a:r>
              <a:rPr lang="en-US" sz="900" dirty="0" err="1" smtClean="0">
                <a:latin typeface="Arial" pitchFamily="34" charset="0"/>
                <a:cs typeface="Arial" pitchFamily="34" charset="0"/>
              </a:rPr>
              <a:t>carer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251520" y="3315528"/>
            <a:ext cx="4215475" cy="3065800"/>
            <a:chOff x="251520" y="3315528"/>
            <a:chExt cx="4215475" cy="3065800"/>
          </a:xfrm>
        </p:grpSpPr>
        <p:grpSp>
          <p:nvGrpSpPr>
            <p:cNvPr id="7" name="Group 6"/>
            <p:cNvGrpSpPr/>
            <p:nvPr/>
          </p:nvGrpSpPr>
          <p:grpSpPr>
            <a:xfrm>
              <a:off x="251520" y="3315528"/>
              <a:ext cx="4215475" cy="3065800"/>
              <a:chOff x="251520" y="3315528"/>
              <a:chExt cx="4215475" cy="3065800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520" y="3315528"/>
                <a:ext cx="4215475" cy="3065800"/>
              </a:xfrm>
              <a:prstGeom prst="rect">
                <a:avLst/>
              </a:prstGeom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2267744" y="6093296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n=700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562287" y="5141347"/>
              <a:ext cx="3779301" cy="200065"/>
              <a:chOff x="562287" y="5141347"/>
              <a:chExt cx="3779301" cy="200065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56228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34/46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04306" y="5141349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72/169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08797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28/50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330646" y="5141351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89/170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589663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85/134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87496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19/40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13878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28/59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40339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44/70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66056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42/70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92375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24/40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16550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60/120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44231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685464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99/180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396937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61/78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4677004" y="3315528"/>
            <a:ext cx="4215475" cy="3065800"/>
            <a:chOff x="4677004" y="3315528"/>
            <a:chExt cx="4215475" cy="3065800"/>
          </a:xfrm>
        </p:grpSpPr>
        <p:grpSp>
          <p:nvGrpSpPr>
            <p:cNvPr id="16" name="Group 15"/>
            <p:cNvGrpSpPr/>
            <p:nvPr/>
          </p:nvGrpSpPr>
          <p:grpSpPr>
            <a:xfrm>
              <a:off x="4677004" y="3315528"/>
              <a:ext cx="4215475" cy="3065800"/>
              <a:chOff x="4677004" y="3315528"/>
              <a:chExt cx="4215475" cy="306580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7004" y="3315528"/>
                <a:ext cx="4215475" cy="3065800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6746707" y="6093296"/>
                <a:ext cx="57259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n=1057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5098496" y="5145972"/>
              <a:ext cx="3672711" cy="200065"/>
              <a:chOff x="5098496" y="5145972"/>
              <a:chExt cx="3672711" cy="200065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098496" y="514597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42/46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5306855" y="5145974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145/169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5607353" y="514597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41/50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821975" y="5145976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119/170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6103432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119/134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388735" y="514598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646941" y="514597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55/59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6877889" y="514597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48/70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7140676" y="5145979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63/70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387030" y="514598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28/40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7617559" y="5145982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93/120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7894371" y="5145981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37/38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8103863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155/180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8398989" y="514597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74/78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2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360040" y="44624"/>
            <a:ext cx="838842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Assessment of disease severity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627784" y="476672"/>
            <a:ext cx="3832250" cy="2787091"/>
            <a:chOff x="2828352" y="476672"/>
            <a:chExt cx="3832250" cy="2787091"/>
          </a:xfrm>
        </p:grpSpPr>
        <p:pic>
          <p:nvPicPr>
            <p:cNvPr id="1026" name="Picture 2" descr="S:\AUDITS\BAD NATIONAL AUDITS\2015 - Paediatric eczema (NICE)\Data and analyses\Graphs\Severity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8352" y="476672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6012160" y="1677718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(n=817) and “Yes” with “Partial Yes” responses (n=1165) to having recorded assessment of disease severity for each patient at any visit,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95414" y="3301335"/>
            <a:ext cx="4264298" cy="3096344"/>
            <a:chOff x="195414" y="3301335"/>
            <a:chExt cx="4264298" cy="3096344"/>
          </a:xfrm>
        </p:grpSpPr>
        <p:grpSp>
          <p:nvGrpSpPr>
            <p:cNvPr id="4" name="Group 3"/>
            <p:cNvGrpSpPr/>
            <p:nvPr/>
          </p:nvGrpSpPr>
          <p:grpSpPr>
            <a:xfrm>
              <a:off x="195414" y="3301335"/>
              <a:ext cx="4264298" cy="3096344"/>
              <a:chOff x="827584" y="3356992"/>
              <a:chExt cx="3832250" cy="2787091"/>
            </a:xfrm>
          </p:grpSpPr>
          <p:pic>
            <p:nvPicPr>
              <p:cNvPr id="1027" name="Picture 3" descr="S:\AUDITS\BAD NATIONAL AUDITS\2015 - Paediatric eczema (NICE)\Data and analyses\Graphs\Severity boxplot Yes only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3356992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627784" y="5881443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n=817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607167" y="5141347"/>
              <a:ext cx="3728811" cy="200065"/>
              <a:chOff x="562287" y="5141347"/>
              <a:chExt cx="3728811" cy="200065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6228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19/46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87476" y="5141349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121/169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08236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28/50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302596" y="5141351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100/170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584053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105/134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863746" y="514135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16/40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12195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39/59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38095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54/70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63812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46/70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90131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22/40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312623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73/120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414262" y="5141356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27/38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3623754" y="5141357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118/180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391888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49/78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4644007" y="3301334"/>
            <a:ext cx="4248471" cy="3096345"/>
            <a:chOff x="4644007" y="3301334"/>
            <a:chExt cx="4248471" cy="3096345"/>
          </a:xfrm>
        </p:grpSpPr>
        <p:grpSp>
          <p:nvGrpSpPr>
            <p:cNvPr id="5" name="Group 4"/>
            <p:cNvGrpSpPr/>
            <p:nvPr/>
          </p:nvGrpSpPr>
          <p:grpSpPr>
            <a:xfrm>
              <a:off x="4644007" y="3301334"/>
              <a:ext cx="4248471" cy="3096345"/>
              <a:chOff x="4860032" y="3356991"/>
              <a:chExt cx="3832250" cy="2787091"/>
            </a:xfrm>
          </p:grpSpPr>
          <p:pic>
            <p:nvPicPr>
              <p:cNvPr id="1028" name="Picture 4" descr="S:\AUDITS\BAD NATIONAL AUDITS\2015 - Paediatric eczema (NICE)\Data and analyses\Graphs\Severity boxplot Yes and partial Yes.wmf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032" y="3356991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6660602" y="5881443"/>
                <a:ext cx="57259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n=1165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5098496" y="5145972"/>
              <a:ext cx="3678321" cy="200065"/>
              <a:chOff x="5098496" y="5145972"/>
              <a:chExt cx="3678321" cy="200065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5098496" y="514597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40/46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306855" y="5145974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163/169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596133" y="514597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44/50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5805145" y="5145976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155/170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097822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126/134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388735" y="514598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39/40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6613281" y="514597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57/59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877889" y="514597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67/70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7140676" y="5145979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70/70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7387030" y="514598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36/40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7600729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106/120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894371" y="5145981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35/38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8103863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162/180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8404599" y="514597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65/78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26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360040" y="44624"/>
            <a:ext cx="838842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Assessment of impact on quality of life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19909" y="476672"/>
            <a:ext cx="3832250" cy="2787091"/>
            <a:chOff x="2638127" y="599997"/>
            <a:chExt cx="3832250" cy="2787091"/>
          </a:xfrm>
        </p:grpSpPr>
        <p:pic>
          <p:nvPicPr>
            <p:cNvPr id="2050" name="Picture 2" descr="S:\AUDITS\BAD NATIONAL AUDITS\2015 - Paediatric eczema (NICE)\Data and analyses\Graphs\QoL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127" y="599997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813013" y="1809040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(n=372) and “Yes” with “Partial Yes” responses (n=895) to having recorded assessment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of impact on quality of 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life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for each patient at any visit,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79512" y="3298256"/>
            <a:ext cx="4276563" cy="3083071"/>
            <a:chOff x="179512" y="3298256"/>
            <a:chExt cx="4276563" cy="3083071"/>
          </a:xfrm>
        </p:grpSpPr>
        <p:grpSp>
          <p:nvGrpSpPr>
            <p:cNvPr id="5" name="Group 4"/>
            <p:cNvGrpSpPr/>
            <p:nvPr/>
          </p:nvGrpSpPr>
          <p:grpSpPr>
            <a:xfrm>
              <a:off x="179512" y="3298256"/>
              <a:ext cx="4276563" cy="3083071"/>
              <a:chOff x="585475" y="3469201"/>
              <a:chExt cx="3832250" cy="2787091"/>
            </a:xfrm>
          </p:grpSpPr>
          <p:pic>
            <p:nvPicPr>
              <p:cNvPr id="2051" name="Picture 3" descr="S:\AUDITS\BAD NATIONAL AUDITS\2015 - Paediatric eczema (NICE)\Data and analyses\Graphs\QoL boxplot Yes only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5475" y="3469201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2383890" y="5987402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n=372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607167" y="5141347"/>
              <a:ext cx="3728811" cy="200065"/>
              <a:chOff x="562287" y="5141347"/>
              <a:chExt cx="3728811" cy="200065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6228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17/46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98696" y="5141349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39/169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08236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15/50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313816" y="5141351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32/170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572833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48/134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869356" y="5141357"/>
                <a:ext cx="33054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11634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19/59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36973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27/70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62690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31/70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88448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24/40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312062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42/120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414262" y="5141356"/>
                <a:ext cx="33054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3629364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391888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28/78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4644008" y="3294931"/>
            <a:ext cx="4104456" cy="3086396"/>
            <a:chOff x="4644008" y="3294931"/>
            <a:chExt cx="4104456" cy="3086396"/>
          </a:xfrm>
        </p:grpSpPr>
        <p:grpSp>
          <p:nvGrpSpPr>
            <p:cNvPr id="7" name="Group 6"/>
            <p:cNvGrpSpPr/>
            <p:nvPr/>
          </p:nvGrpSpPr>
          <p:grpSpPr>
            <a:xfrm>
              <a:off x="4644008" y="3294931"/>
              <a:ext cx="4104456" cy="3086396"/>
              <a:chOff x="4716016" y="3472528"/>
              <a:chExt cx="3832250" cy="2787091"/>
            </a:xfrm>
          </p:grpSpPr>
          <p:pic>
            <p:nvPicPr>
              <p:cNvPr id="2052" name="Picture 4" descr="S:\AUDITS\BAD NATIONAL AUDITS\2015 - Paediatric eczema (NICE)\Data and analyses\Graphs\QoL boxplot Yes and partial Yes.wmf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6016" y="3472528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6516216" y="5987402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n=895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5060148" y="5145972"/>
              <a:ext cx="3582951" cy="200065"/>
              <a:chOff x="5098496" y="5145972"/>
              <a:chExt cx="3582951" cy="200065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5098496" y="514597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42/46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306855" y="5145974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100/169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596133" y="514597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41/50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5810755" y="5145976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96/170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052942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101/134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338245" y="514598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37/40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6574011" y="514597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43/59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821789" y="514597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51/70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7084576" y="5145979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65/70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7330930" y="514598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37/40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7539019" y="5145982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84/120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810221" y="5145981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31/38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8014103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111/180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8309229" y="514597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56/78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12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360040" y="44624"/>
            <a:ext cx="838842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 standard: Assessment of impact on psychosocial well-being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27784" y="474034"/>
            <a:ext cx="3832250" cy="2787091"/>
            <a:chOff x="2638127" y="474034"/>
            <a:chExt cx="3832250" cy="2787091"/>
          </a:xfrm>
        </p:grpSpPr>
        <p:pic>
          <p:nvPicPr>
            <p:cNvPr id="3074" name="Picture 2" descr="S:\AUDITS\BAD NATIONAL AUDITS\2015 - Paediatric eczema (NICE)\Data and analyses\Graphs\Psychosocial pie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127" y="474034"/>
              <a:ext cx="3832250" cy="278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813013" y="1717480"/>
              <a:ext cx="572593" cy="2308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latin typeface="Arial" pitchFamily="34" charset="0"/>
                  <a:cs typeface="Arial" pitchFamily="34" charset="0"/>
                </a:rPr>
                <a:t>n=1264</a:t>
              </a:r>
              <a:endParaRPr lang="en-GB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feld 4"/>
          <p:cNvSpPr txBox="1"/>
          <p:nvPr/>
        </p:nvSpPr>
        <p:spPr>
          <a:xfrm>
            <a:off x="212508" y="6413266"/>
            <a:ext cx="86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Boxplots representing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the distributional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mean percentage of “Yes” responses (n=304) and “Yes” with “Partial Yes” responses (n=788) to having recorded assessment of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impact on psychosocial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well-being for each patient at any visit, per hospital in each region.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79512" y="3301335"/>
            <a:ext cx="4264298" cy="3152001"/>
            <a:chOff x="179512" y="3301335"/>
            <a:chExt cx="4264298" cy="3152001"/>
          </a:xfrm>
        </p:grpSpPr>
        <p:grpSp>
          <p:nvGrpSpPr>
            <p:cNvPr id="4" name="Group 3"/>
            <p:cNvGrpSpPr/>
            <p:nvPr/>
          </p:nvGrpSpPr>
          <p:grpSpPr>
            <a:xfrm>
              <a:off x="179512" y="3301335"/>
              <a:ext cx="4264298" cy="3152001"/>
              <a:chOff x="611560" y="3356992"/>
              <a:chExt cx="3832250" cy="2787091"/>
            </a:xfrm>
          </p:grpSpPr>
          <p:pic>
            <p:nvPicPr>
              <p:cNvPr id="3075" name="Picture 3" descr="S:\AUDITS\BAD NATIONAL AUDITS\2015 - Paediatric eczema (NICE)\Data and analyses\Graphs\Psychosocial boxplot Yes only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560" y="3356992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2383890" y="5833864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n=304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607167" y="5186227"/>
              <a:ext cx="3728811" cy="200065"/>
              <a:chOff x="562287" y="5141347"/>
              <a:chExt cx="3728811" cy="200065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62287" y="514134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19/46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98696" y="5141349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31/169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082364" y="514135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16/50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313816" y="5141351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20/170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572833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41/134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869356" y="5141357"/>
                <a:ext cx="33054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116342" y="514135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369730" y="514135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23/70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626907" y="5141354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24/70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884481" y="514135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25/40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3120620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38/120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414262" y="5141356"/>
                <a:ext cx="33054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3629364" y="5141357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30/180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3918880" y="514134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22/78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4644008" y="3301334"/>
            <a:ext cx="4176464" cy="3152002"/>
            <a:chOff x="4644008" y="3301334"/>
            <a:chExt cx="4176464" cy="3152002"/>
          </a:xfrm>
        </p:grpSpPr>
        <p:grpSp>
          <p:nvGrpSpPr>
            <p:cNvPr id="5" name="Group 4"/>
            <p:cNvGrpSpPr/>
            <p:nvPr/>
          </p:nvGrpSpPr>
          <p:grpSpPr>
            <a:xfrm>
              <a:off x="4644008" y="3301334"/>
              <a:ext cx="4176464" cy="3152002"/>
              <a:chOff x="4644008" y="3356991"/>
              <a:chExt cx="3832250" cy="2787091"/>
            </a:xfrm>
          </p:grpSpPr>
          <p:pic>
            <p:nvPicPr>
              <p:cNvPr id="3076" name="Picture 4" descr="S:\AUDITS\BAD NATIONAL AUDITS\2015 - Paediatric eczema (NICE)\Data and analyses\Graphs\Psychosocial boxplot Yes and partial Yes.wmf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4008" y="3356991"/>
                <a:ext cx="3832250" cy="2787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6470987" y="5833864"/>
                <a:ext cx="5084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n=788</a:t>
                </a:r>
                <a:endParaRPr lang="en-GB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5071368" y="5190852"/>
              <a:ext cx="3627831" cy="200065"/>
              <a:chOff x="5098496" y="5145972"/>
              <a:chExt cx="3627831" cy="200065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5098496" y="514597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44/46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318075" y="5145974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84/169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596133" y="5145975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41/50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5816365" y="5145976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80/170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069772" y="5145982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88/134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349465" y="5145982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22/40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6590841" y="5145977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41/59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844229" y="5145978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48/70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7101406" y="5145979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44/70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7364590" y="5145980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37/40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7583899" y="5145982"/>
                <a:ext cx="41389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79/120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855101" y="5145981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22/38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8058983" y="5145982"/>
                <a:ext cx="45557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101/180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8354109" y="5145973"/>
                <a:ext cx="37221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 smtClean="0">
                    <a:latin typeface="Arial Narrow" panose="020B0606020202030204" pitchFamily="34" charset="0"/>
                    <a:cs typeface="Arial" panose="020B0604020202020204" pitchFamily="34" charset="0"/>
                  </a:rPr>
                  <a:t>57/78</a:t>
                </a:r>
                <a:endParaRPr lang="en-GB" sz="7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726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5018</TotalTime>
  <Words>1022</Words>
  <Application>Microsoft Office PowerPoint</Application>
  <PresentationFormat>On-screen Show (4:3)</PresentationFormat>
  <Paragraphs>308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British Association of Dermatologists  National Clinical Audit Programme 2015: Atopic eczema in children (NICE CG57)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British Association of Dermatologists national clinical audit programme 2014</dc:title>
  <dc:creator>M. Firouz Mohd Mustapa</dc:creator>
  <cp:lastModifiedBy>M. Firouz Mohd Mustapa</cp:lastModifiedBy>
  <cp:revision>414</cp:revision>
  <dcterms:created xsi:type="dcterms:W3CDTF">2014-06-25T15:40:24Z</dcterms:created>
  <dcterms:modified xsi:type="dcterms:W3CDTF">2016-01-04T10:27:13Z</dcterms:modified>
</cp:coreProperties>
</file>